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36263ce85441ce" /><Relationship Type="http://schemas.openxmlformats.org/officeDocument/2006/relationships/extended-properties" Target="/docProps/app.xml" Id="Rb7d6b4b53edb491c" /><Relationship Type="http://schemas.openxmlformats.org/officeDocument/2006/relationships/officeDocument" Target="/ppt/presentation.xml" Id="R71fbdd7a38664b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5c08f77d7d481b"/>
  </p:sldMasterIdLst>
  <p:notesMasterIdLst>
    <p:notesMasterId xmlns:r="http://schemas.openxmlformats.org/officeDocument/2006/relationships" r:id="R56e95b5080ac4568"/>
  </p:notesMasterIdLst>
  <p:sldIdLst>
    <p:sldId xmlns:r="http://schemas.openxmlformats.org/officeDocument/2006/relationships" id="256" r:id="R061b0b02b002408c"/>
    <p:sldId xmlns:r="http://schemas.openxmlformats.org/officeDocument/2006/relationships" id="257" r:id="Redf56e8fb9d14a94"/>
    <p:sldId xmlns:r="http://schemas.openxmlformats.org/officeDocument/2006/relationships" id="258" r:id="R1010dd0cb7094285"/>
    <p:sldId xmlns:r="http://schemas.openxmlformats.org/officeDocument/2006/relationships" id="259" r:id="Ree8b0dc47d104833"/>
    <p:sldId xmlns:r="http://schemas.openxmlformats.org/officeDocument/2006/relationships" id="260" r:id="R7c686c56923940e3"/>
    <p:sldId xmlns:r="http://schemas.openxmlformats.org/officeDocument/2006/relationships" id="261" r:id="R6d918a7ebf784991"/>
    <p:sldId xmlns:r="http://schemas.openxmlformats.org/officeDocument/2006/relationships" id="262" r:id="Rc437590e456b4545"/>
    <p:sldId xmlns:r="http://schemas.openxmlformats.org/officeDocument/2006/relationships" id="263" r:id="R1093b586c2874536"/>
    <p:sldId xmlns:r="http://schemas.openxmlformats.org/officeDocument/2006/relationships" id="264" r:id="Rc655272ed5114249"/>
    <p:sldId xmlns:r="http://schemas.openxmlformats.org/officeDocument/2006/relationships" id="265" r:id="Rb4990abdcf124f38"/>
    <p:sldId xmlns:r="http://schemas.openxmlformats.org/officeDocument/2006/relationships" id="266" r:id="R38c7ce73b75c4ee8"/>
    <p:sldId xmlns:r="http://schemas.openxmlformats.org/officeDocument/2006/relationships" id="267" r:id="R64deba88060642a3"/>
    <p:sldId xmlns:r="http://schemas.openxmlformats.org/officeDocument/2006/relationships" id="268" r:id="R3d67d166f4d64d4f"/>
    <p:sldId xmlns:r="http://schemas.openxmlformats.org/officeDocument/2006/relationships" id="269" r:id="Rc6498f762605452a"/>
    <p:sldId xmlns:r="http://schemas.openxmlformats.org/officeDocument/2006/relationships" id="270" r:id="R32f36cfb6951421e"/>
    <p:sldId xmlns:r="http://schemas.openxmlformats.org/officeDocument/2006/relationships" id="271" r:id="R25861cd5379348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250c6f75274743" /><Relationship Type="http://schemas.openxmlformats.org/officeDocument/2006/relationships/slideMaster" Target="/ppt/slideMasters/slideMaster1.xml" Id="R415c08f77d7d481b" /><Relationship Type="http://schemas.openxmlformats.org/officeDocument/2006/relationships/notesMaster" Target="/ppt/notesMasters/notesMaster1.xml" Id="R56e95b5080ac4568" /><Relationship Type="http://schemas.openxmlformats.org/officeDocument/2006/relationships/presProps" Target="/ppt/presProps.xml" Id="Rfc803573d07046fa" /><Relationship Type="http://schemas.openxmlformats.org/officeDocument/2006/relationships/tableStyles" Target="/ppt/tableStyles.xml" Id="Rfa3d8a0d85b847da" /><Relationship Type="http://schemas.openxmlformats.org/officeDocument/2006/relationships/slide" Target="/ppt/slides/slide1.xml" Id="R061b0b02b002408c" /><Relationship Type="http://schemas.openxmlformats.org/officeDocument/2006/relationships/slide" Target="/ppt/slides/slide2.xml" Id="Redf56e8fb9d14a94" /><Relationship Type="http://schemas.openxmlformats.org/officeDocument/2006/relationships/slide" Target="/ppt/slides/slide3.xml" Id="R1010dd0cb7094285" /><Relationship Type="http://schemas.openxmlformats.org/officeDocument/2006/relationships/slide" Target="/ppt/slides/slide4.xml" Id="Ree8b0dc47d104833" /><Relationship Type="http://schemas.openxmlformats.org/officeDocument/2006/relationships/slide" Target="/ppt/slides/slide5.xml" Id="R7c686c56923940e3" /><Relationship Type="http://schemas.openxmlformats.org/officeDocument/2006/relationships/slide" Target="/ppt/slides/slide6.xml" Id="R6d918a7ebf784991" /><Relationship Type="http://schemas.openxmlformats.org/officeDocument/2006/relationships/slide" Target="/ppt/slides/slide7.xml" Id="Rc437590e456b4545" /><Relationship Type="http://schemas.openxmlformats.org/officeDocument/2006/relationships/slide" Target="/ppt/slides/slide8.xml" Id="R1093b586c2874536" /><Relationship Type="http://schemas.openxmlformats.org/officeDocument/2006/relationships/slide" Target="/ppt/slides/slide9.xml" Id="Rc655272ed5114249" /><Relationship Type="http://schemas.openxmlformats.org/officeDocument/2006/relationships/slide" Target="/ppt/slides/slide10.xml" Id="Rb4990abdcf124f38" /><Relationship Type="http://schemas.openxmlformats.org/officeDocument/2006/relationships/slide" Target="/ppt/slides/slide11.xml" Id="R38c7ce73b75c4ee8" /><Relationship Type="http://schemas.openxmlformats.org/officeDocument/2006/relationships/slide" Target="/ppt/slides/slide12.xml" Id="R64deba88060642a3" /><Relationship Type="http://schemas.openxmlformats.org/officeDocument/2006/relationships/slide" Target="/ppt/slides/slide13.xml" Id="R3d67d166f4d64d4f" /><Relationship Type="http://schemas.openxmlformats.org/officeDocument/2006/relationships/slide" Target="/ppt/slides/slide14.xml" Id="Rc6498f762605452a" /><Relationship Type="http://schemas.openxmlformats.org/officeDocument/2006/relationships/slide" Target="/ppt/slides/slide15.xml" Id="R32f36cfb6951421e" /><Relationship Type="http://schemas.openxmlformats.org/officeDocument/2006/relationships/slide" Target="/ppt/slides/slide16.xml" Id="R25861cd5379348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1e5b0254cb41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645c3ed285457d" /><Relationship Type="http://schemas.openxmlformats.org/officeDocument/2006/relationships/notesMaster" Target="/ppt/notesMasters/notesMaster1.xml" Id="R2796937d684049c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8843c2d946401e" /><Relationship Type="http://schemas.openxmlformats.org/officeDocument/2006/relationships/notesMaster" Target="/ppt/notesMasters/notesMaster1.xml" Id="Red33c053ce7146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2985198e2d46f5" /><Relationship Type="http://schemas.openxmlformats.org/officeDocument/2006/relationships/notesMaster" Target="/ppt/notesMasters/notesMaster1.xml" Id="R82b67d63151c4a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aad6c4c7b54327" /><Relationship Type="http://schemas.openxmlformats.org/officeDocument/2006/relationships/notesMaster" Target="/ppt/notesMasters/notesMaster1.xml" Id="R4eee8fbdece64e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b8718439224506" /><Relationship Type="http://schemas.openxmlformats.org/officeDocument/2006/relationships/notesMaster" Target="/ppt/notesMasters/notesMaster1.xml" Id="R872552e1ad2d49c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3b18c884df4744" /><Relationship Type="http://schemas.openxmlformats.org/officeDocument/2006/relationships/notesMaster" Target="/ppt/notesMasters/notesMaster1.xml" Id="Rddd8e505798e42e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22d5358d7cc47ec" /><Relationship Type="http://schemas.openxmlformats.org/officeDocument/2006/relationships/notesMaster" Target="/ppt/notesMasters/notesMaster1.xml" Id="Re4d553aba06246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f10bb97e5df41be" /><Relationship Type="http://schemas.openxmlformats.org/officeDocument/2006/relationships/notesMaster" Target="/ppt/notesMasters/notesMaster1.xml" Id="R9218ccba10b94b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ecd5da2357d4b5b" /><Relationship Type="http://schemas.openxmlformats.org/officeDocument/2006/relationships/notesMaster" Target="/ppt/notesMasters/notesMaster1.xml" Id="Ra58dd6b3e70643f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5496972f524efb" /><Relationship Type="http://schemas.openxmlformats.org/officeDocument/2006/relationships/notesMaster" Target="/ppt/notesMasters/notesMaster1.xml" Id="R8eaf082f1abd41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4908b30af594c8e" /><Relationship Type="http://schemas.openxmlformats.org/officeDocument/2006/relationships/notesMaster" Target="/ppt/notesMasters/notesMaster1.xml" Id="R224307a630de42d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08ae5b6090b4d5a" /><Relationship Type="http://schemas.openxmlformats.org/officeDocument/2006/relationships/notesMaster" Target="/ppt/notesMasters/notesMaster1.xml" Id="R33f07f73622a4e3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e11c140997e48db" /><Relationship Type="http://schemas.openxmlformats.org/officeDocument/2006/relationships/notesMaster" Target="/ppt/notesMasters/notesMaster1.xml" Id="R4cbee48b7d2b47a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3b0d086c677452b" /><Relationship Type="http://schemas.openxmlformats.org/officeDocument/2006/relationships/notesMaster" Target="/ppt/notesMasters/notesMaster1.xml" Id="R5d0d487cff98401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25e764629fe45f4" /><Relationship Type="http://schemas.openxmlformats.org/officeDocument/2006/relationships/notesMaster" Target="/ppt/notesMasters/notesMaster1.xml" Id="R61ae8c1fa8404c1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73f077b3a0542d4" /><Relationship Type="http://schemas.openxmlformats.org/officeDocument/2006/relationships/notesMaster" Target="/ppt/notesMasters/notesMaster1.xml" Id="Re2ef017cab0f4df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a8057b18014ac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b0506908e046d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9b392b19104ab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42ae05de974f5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08fb9984b8470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70246e8451437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94345D-C9B0-4116-A047-FA7826D7B3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1DC7EE3-756B-498B-B974-0E03BC5620E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2ACBDD0-1714-490A-A253-324F5ADB1C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C2D33B1-EB45-44A3-97D3-2218762C27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C8A51BC-BD27-433A-8544-ADFAC8AE91F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52610B4-9830-4999-A508-955DA46F06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C0CEF0B-CB22-46A8-B043-A16D37B339A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0F6BAA6-90D3-43B3-A21D-21ECC8E429E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4CF6075-3B01-4634-B78E-0979B573C5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4C1CEA0-C295-42D9-A44E-88BE221F0C8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b46058b8f24cc0" /><Relationship Type="http://schemas.openxmlformats.org/officeDocument/2006/relationships/slideLayout" Target="/ppt/slideLayouts/slideLayout1.xml" Id="R8cb9cc5fba204b95" /><Relationship Type="http://schemas.openxmlformats.org/officeDocument/2006/relationships/slideLayout" Target="/ppt/slideLayouts/slideLayout2.xml" Id="Rbafecbbd73034056" /><Relationship Type="http://schemas.openxmlformats.org/officeDocument/2006/relationships/slideLayout" Target="/ppt/slideLayouts/slideLayout3.xml" Id="Rf8fe089589a5407c" /><Relationship Type="http://schemas.openxmlformats.org/officeDocument/2006/relationships/slideLayout" Target="/ppt/slideLayouts/slideLayout4.xml" Id="R184fc98ab59044d5" /><Relationship Type="http://schemas.openxmlformats.org/officeDocument/2006/relationships/slideLayout" Target="/ppt/slideLayouts/slideLayout5.xml" Id="R0dd7ce17e1bf4add" /><Relationship Type="http://schemas.openxmlformats.org/officeDocument/2006/relationships/slideLayout" Target="/ppt/slideLayouts/slideLayout6.xml" Id="R6d9df2d95ee846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b9cc5fba204b95"/>
    <p:sldLayoutId xmlns:r="http://schemas.openxmlformats.org/officeDocument/2006/relationships" id="2147483650" r:id="Rbafecbbd73034056"/>
    <p:sldLayoutId xmlns:r="http://schemas.openxmlformats.org/officeDocument/2006/relationships" id="2147483651" r:id="Rf8fe089589a5407c"/>
    <p:sldLayoutId xmlns:r="http://schemas.openxmlformats.org/officeDocument/2006/relationships" id="2147483652" r:id="R184fc98ab59044d5"/>
    <p:sldLayoutId xmlns:r="http://schemas.openxmlformats.org/officeDocument/2006/relationships" id="2147483653" r:id="R0dd7ce17e1bf4add"/>
    <p:sldLayoutId xmlns:r="http://schemas.openxmlformats.org/officeDocument/2006/relationships" id="2147483654" r:id="R6d9df2d95ee846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7c621e832f4425" /><Relationship Type="http://schemas.openxmlformats.org/officeDocument/2006/relationships/image" Target="/ppt/media/image.jpeg" Id="Rbcdb06bfa51b4bc2" /><Relationship Type="http://schemas.openxmlformats.org/officeDocument/2006/relationships/notesSlide" Target="/ppt/notesSlides/notesSlide1.xml" Id="R66d5794b286f4a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614eef660649af" /><Relationship Type="http://schemas.openxmlformats.org/officeDocument/2006/relationships/image" Target="/ppt/media/image2.jpeg" Id="R3bc156ebc39b4553" /><Relationship Type="http://schemas.openxmlformats.org/officeDocument/2006/relationships/notesSlide" Target="/ppt/notesSlides/notesSlide2.xml" Id="Rc1a8d2ff9e00459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0535779a524755" /><Relationship Type="http://schemas.openxmlformats.org/officeDocument/2006/relationships/notesSlide" Target="/ppt/notesSlides/notesSlide3.xml" Id="Rfd221116e6ee4a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9486bb7ac347ee" /><Relationship Type="http://schemas.openxmlformats.org/officeDocument/2006/relationships/image" Target="/ppt/media/image3.jpeg" Id="R0e9fe345ead44779" /><Relationship Type="http://schemas.openxmlformats.org/officeDocument/2006/relationships/image" Target="/ppt/media/image4.jpeg" Id="R3addd162b87446fe" /><Relationship Type="http://schemas.openxmlformats.org/officeDocument/2006/relationships/notesSlide" Target="/ppt/notesSlides/notesSlide4.xml" Id="R236486a8e77243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a467ef759f4ae5" /><Relationship Type="http://schemas.openxmlformats.org/officeDocument/2006/relationships/image" Target="/ppt/media/image5.jpeg" Id="R3c727978981a4db7" /><Relationship Type="http://schemas.openxmlformats.org/officeDocument/2006/relationships/image" Target="/ppt/media/image6.jpeg" Id="Rab515bf41d264f59" /><Relationship Type="http://schemas.openxmlformats.org/officeDocument/2006/relationships/notesSlide" Target="/ppt/notesSlides/notesSlide5.xml" Id="R1dd440213ff945f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586121b0bf40d5" /><Relationship Type="http://schemas.openxmlformats.org/officeDocument/2006/relationships/image" Target="/ppt/media/image7.jpeg" Id="Rb919b7d7525a4088" /><Relationship Type="http://schemas.openxmlformats.org/officeDocument/2006/relationships/image" Target="/ppt/media/image8.jpeg" Id="R1906c18299c94d7a" /><Relationship Type="http://schemas.openxmlformats.org/officeDocument/2006/relationships/notesSlide" Target="/ppt/notesSlides/notesSlide6.xml" Id="R296b32db8c8848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1cf2c562384f59" /><Relationship Type="http://schemas.openxmlformats.org/officeDocument/2006/relationships/image" Target="/ppt/media/image9.jpeg" Id="R98e488880baf4adb" /><Relationship Type="http://schemas.openxmlformats.org/officeDocument/2006/relationships/image" Target="/ppt/media/image10.jpeg" Id="R8e762f2f7b3b4b9f" /><Relationship Type="http://schemas.openxmlformats.org/officeDocument/2006/relationships/notesSlide" Target="/ppt/notesSlides/notesSlide7.xml" Id="R99b0caf2cbe94ae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60e85fcd2d4efb" /><Relationship Type="http://schemas.openxmlformats.org/officeDocument/2006/relationships/image" Target="/ppt/media/image11.jpeg" Id="R68ab8fc995e34291" /><Relationship Type="http://schemas.openxmlformats.org/officeDocument/2006/relationships/image" Target="/ppt/media/image12.jpeg" Id="Rf3c8413c80d74ec9" /><Relationship Type="http://schemas.openxmlformats.org/officeDocument/2006/relationships/notesSlide" Target="/ppt/notesSlides/notesSlide8.xml" Id="R44d6b35eddab467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4f1b0e9f0049e2" /><Relationship Type="http://schemas.openxmlformats.org/officeDocument/2006/relationships/image" Target="/ppt/media/image13.jpeg" Id="R2a7f14a143724982" /><Relationship Type="http://schemas.openxmlformats.org/officeDocument/2006/relationships/image" Target="/ppt/media/image14.jpeg" Id="R0906f4549ce043cb" /><Relationship Type="http://schemas.openxmlformats.org/officeDocument/2006/relationships/notesSlide" Target="/ppt/notesSlides/notesSlide9.xml" Id="Rcef6947e605f44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183730738042b7" /><Relationship Type="http://schemas.openxmlformats.org/officeDocument/2006/relationships/image" Target="/ppt/media/image15.jpeg" Id="Rc4152ae57ee3436e" /><Relationship Type="http://schemas.openxmlformats.org/officeDocument/2006/relationships/notesSlide" Target="/ppt/notesSlides/notesSlide10.xml" Id="Ra49494d4db7f4aa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588afa92d24aae" /><Relationship Type="http://schemas.openxmlformats.org/officeDocument/2006/relationships/notesSlide" Target="/ppt/notesSlides/notesSlide11.xml" Id="R448b5efc4c3147a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e6062961794bc8" /><Relationship Type="http://schemas.openxmlformats.org/officeDocument/2006/relationships/image" Target="/ppt/media/image16.jpeg" Id="Rbdedcbf7e0b44c21" /><Relationship Type="http://schemas.openxmlformats.org/officeDocument/2006/relationships/notesSlide" Target="/ppt/notesSlides/notesSlide12.xml" Id="R09261e0afdf248b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57c52828bf4ac4" /><Relationship Type="http://schemas.openxmlformats.org/officeDocument/2006/relationships/image" Target="/ppt/media/image17.jpeg" Id="R2418a3c2777345e0" /><Relationship Type="http://schemas.openxmlformats.org/officeDocument/2006/relationships/image" Target="/ppt/media/image18.jpeg" Id="R1f6d1c1f2a8b4fd8" /><Relationship Type="http://schemas.openxmlformats.org/officeDocument/2006/relationships/notesSlide" Target="/ppt/notesSlides/notesSlide13.xml" Id="R27d930fcae214fa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6c48d00d004599" /><Relationship Type="http://schemas.openxmlformats.org/officeDocument/2006/relationships/image" Target="/ppt/media/image19.jpeg" Id="R579a71e848df4fa5" /><Relationship Type="http://schemas.openxmlformats.org/officeDocument/2006/relationships/notesSlide" Target="/ppt/notesSlides/notesSlide14.xml" Id="R5b4275f49de94eb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a649e1a8464d4a" /><Relationship Type="http://schemas.openxmlformats.org/officeDocument/2006/relationships/notesSlide" Target="/ppt/notesSlides/notesSlide15.xml" Id="R4c069d92f00242b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982ace8fad4ab4" /><Relationship Type="http://schemas.openxmlformats.org/officeDocument/2006/relationships/notesSlide" Target="/ppt/notesSlides/notesSlide16.xml" Id="R00d3955642384c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3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A237C0-6816-4EF8-A68F-60BD6694F7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db06bfa51b4bc2"/>
          <a:srcRect xmlns:a="http://schemas.openxmlformats.org/drawingml/2006/main" l="0" t="21875" r="0" b="218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FD6BE6-5CC4-4B92-9735-9998B043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996CAE-355C-494B-B0B0-18489463B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38100" cy="449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71A83C-3FF1-4424-8154-D30C538B7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181100"/>
            <a:ext cx="5334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525" b="1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lnSpc>
                <a:spcPct val="102000"/>
              </a:lnSpc>
              <a:buNone/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HOTEL LINEN</a:t>
            </a:r>
          </a:p>
          <a:p xmlns:a="http://schemas.openxmlformats.org/drawingml/2006/main">
            <a:pPr>
              <a:lnSpc>
                <a:spcPct val="102000"/>
              </a:lnSpc>
              <a:buNone/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COLLECTION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C50FA1-8CD2-465B-AD14-62A795155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14675"/>
            <a:ext cx="4857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 i="0">
                <a:solidFill>
                  <a:srgbClr val="EEE7DD"/>
                </a:solidFill>
              </a:defRPr>
            </a:defPPr>
          </a:lstStyle>
          <a:p xmlns:a="http://schemas.openxmlformats.org/drawingml/2006/main">
            <a:pPr>
              <a:defRPr sz="1500" b="0" i="0">
                <a:solidFill>
                  <a:srgbClr val="EEE7DD"/>
                </a:solidFill>
              </a:defRPr>
            </a:pPr>
            <a:r>
              <a:rPr sz="1500" b="0" i="0">
                <a:solidFill>
                  <a:srgbClr val="EEE7DD"/>
                </a:solidFill>
              </a:rPr>
              <a:t>Guest room essentials with custom sizing and specifications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DA8A18-5BDA-449A-85AF-F091085B9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00550"/>
            <a:ext cx="542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D8C49B"/>
                </a:solidFill>
              </a:defRPr>
            </a:pPr>
            <a:r>
              <a:rPr sz="825" b="1" i="0">
                <a:solidFill>
                  <a:srgbClr val="D8C49B"/>
                </a:solidFill>
              </a:rPr>
              <a:t>BEDDING  |  TOWELS  |  PROTECTORS  |  INSERTS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5621C-91E5-4B04-BB31-E2F82643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055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FFFFFF"/>
                </a:solidFill>
              </a:defRPr>
            </a:pPr>
            <a:r>
              <a:rPr sz="975" b="0" i="0">
                <a:solidFill>
                  <a:srgbClr val="FFFFFF"/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2358680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329921-8904-4BA3-9C25-17F187669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COLLECTION OVERVIEW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54B6E1-5699-4A0A-861F-FE5C36389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A flexible collection for hotel guest rooms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8BB223-3757-4293-B389-C3FC6C2F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DF473C-ECD2-4344-B418-A3AC30CD51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c156ebc39b4553"/>
          <a:srcRect xmlns:a="http://schemas.openxmlformats.org/drawingml/2006/main" l="0" t="7679" r="0" b="76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524000"/>
            <a:ext cx="5334000" cy="4514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910325-3EFC-4879-ABEC-6D5228E64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600200"/>
            <a:ext cx="438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875" b="1" i="0">
                <a:solidFill>
                  <a:srgbClr val="17130F"/>
                </a:solidFill>
              </a:defRPr>
            </a:pPr>
            <a:r>
              <a:rPr sz="1875" b="1" i="0">
                <a:solidFill>
                  <a:srgbClr val="17130F"/>
                </a:solidFill>
              </a:rPr>
              <a:t>Products in this catalog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C2E95-17BE-42C0-A38F-869E701F2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171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1200" b="1" i="0">
                <a:solidFill>
                  <a:srgbClr val="B79558"/>
                </a:solidFill>
              </a:defRPr>
            </a:pPr>
            <a:r>
              <a:rPr sz="1200" b="1" i="0">
                <a:solidFill>
                  <a:srgbClr val="B79558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760EBB-0486-47B4-90EC-930210A6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1526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350" b="1" i="0">
                <a:solidFill>
                  <a:srgbClr val="17130F"/>
                </a:solidFill>
              </a:defRPr>
            </a:pPr>
            <a:r>
              <a:rPr sz="1350" b="1" i="0">
                <a:solidFill>
                  <a:srgbClr val="17130F"/>
                </a:solidFill>
              </a:rPr>
              <a:t>Decorative bedding sets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FEAB2F-C440-4D09-9065-9EED097B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4288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6F6A63"/>
                </a:solidFill>
              </a:defRPr>
            </a:pPr>
            <a:r>
              <a:rPr sz="975" b="0" i="0">
                <a:solidFill>
                  <a:srgbClr val="6F6A63"/>
                </a:solidFill>
              </a:rPr>
              <a:t>White hotel bedding with embroidery, woven tape, piping or minimalist finishes.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8DF545-A348-4FD4-90D1-44E0DA8D9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0861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1200" b="1" i="0">
                <a:solidFill>
                  <a:srgbClr val="B79558"/>
                </a:solidFill>
              </a:defRPr>
            </a:pPr>
            <a:r>
              <a:rPr sz="1200" b="1" i="0">
                <a:solidFill>
                  <a:srgbClr val="B79558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5BADFF-5374-4BC6-8066-72F34B5D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0670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350" b="1" i="0">
                <a:solidFill>
                  <a:srgbClr val="17130F"/>
                </a:solidFill>
              </a:defRPr>
            </a:pPr>
            <a:r>
              <a:rPr sz="1350" b="1" i="0">
                <a:solidFill>
                  <a:srgbClr val="17130F"/>
                </a:solidFill>
              </a:rPr>
              <a:t>Bed runners and cushions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C6E2E0-C331-48E6-9569-FEEE021DC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3432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6F6A63"/>
                </a:solidFill>
              </a:defRPr>
            </a:pPr>
            <a:r>
              <a:rPr sz="975" b="0" i="0">
                <a:solidFill>
                  <a:srgbClr val="6F6A63"/>
                </a:solidFill>
              </a:rPr>
              <a:t>Coordinated decorative pieces for standard hotel bed widths.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64ACF2-9CF9-48A4-B4E1-E77EEDE9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0005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1200" b="1" i="0">
                <a:solidFill>
                  <a:srgbClr val="B79558"/>
                </a:solidFill>
              </a:defRPr>
            </a:pPr>
            <a:r>
              <a:rPr sz="1200" b="1" i="0">
                <a:solidFill>
                  <a:srgbClr val="B79558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E9DD18-7CAF-4741-B56D-A2944C0F3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9814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350" b="1" i="0">
                <a:solidFill>
                  <a:srgbClr val="17130F"/>
                </a:solidFill>
              </a:defRPr>
            </a:pPr>
            <a:r>
              <a:rPr sz="1350" b="1" i="0">
                <a:solidFill>
                  <a:srgbClr val="17130F"/>
                </a:solidFill>
              </a:rPr>
              <a:t>Bath towels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DC8EB1-F47E-44F2-B0C2-7684B1A45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2576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6F6A63"/>
                </a:solidFill>
              </a:defRPr>
            </a:pPr>
            <a:r>
              <a:rPr sz="975" b="0" i="0">
                <a:solidFill>
                  <a:srgbClr val="6F6A63"/>
                </a:solidFill>
              </a:rPr>
              <a:t>A white 100% cotton towel series in four common hotel sizes.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D7625B-7C05-4E9E-8BB2-38E71C6AC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9149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1200" b="1" i="0">
                <a:solidFill>
                  <a:srgbClr val="B79558"/>
                </a:solidFill>
              </a:defRPr>
            </a:pPr>
            <a:r>
              <a:rPr sz="1200" b="1" i="0">
                <a:solidFill>
                  <a:srgbClr val="B79558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ACE057-4C5B-484E-B5D1-2434C437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9585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350" b="1" i="0">
                <a:solidFill>
                  <a:srgbClr val="17130F"/>
                </a:solidFill>
              </a:defRPr>
            </a:pPr>
            <a:r>
              <a:rPr sz="1350" b="1" i="0">
                <a:solidFill>
                  <a:srgbClr val="17130F"/>
                </a:solidFill>
              </a:rPr>
              <a:t>Protectors and inserts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0A9451-1008-44AD-B677-B4B5A778D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51720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6F6A63"/>
                </a:solidFill>
              </a:defRPr>
            </a:pPr>
            <a:r>
              <a:rPr sz="975" b="0" i="0">
                <a:solidFill>
                  <a:srgbClr val="6F6A63"/>
                </a:solidFill>
              </a:rPr>
              <a:t>Mattress protectors, stain protection pads and quilt inserts.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F634D9-7145-4BEE-B8CC-219406303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87B5F2-B044-462C-9622-7D775201D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1432667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B98420-D60B-43C2-BE5D-6435ADF0E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MADE TO ORDER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FD85A4-80C6-4B54-AD94-6BF4A561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Customization for each hotel project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25AD63-A29B-4353-AF71-9C03397C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99FEAC-ED74-4575-9BED-FEF06ED40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47800"/>
            <a:ext cx="733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 i="0">
                <a:solidFill>
                  <a:srgbClr val="27221D"/>
                </a:solidFill>
              </a:defRPr>
            </a:defPPr>
          </a:lstStyle>
          <a:p xmlns:a="http://schemas.openxmlformats.org/drawingml/2006/main">
            <a:pPr>
              <a:defRPr sz="1875" b="0" i="0">
                <a:solidFill>
                  <a:srgbClr val="27221D"/>
                </a:solidFill>
              </a:defRPr>
            </a:pPr>
            <a:r>
              <a:rPr sz="1875" b="0" i="0">
                <a:solidFill>
                  <a:srgbClr val="27221D"/>
                </a:solidFill>
              </a:rPr>
              <a:t>Every style can be adjusted to the room standard and brand brief.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E98B68-87DC-4EFE-85E0-9805F488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1524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SIZE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4CAA4C-6209-42CD-B72E-340716F6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350" b="0" i="0">
                <a:solidFill>
                  <a:srgbClr val="17130F"/>
                </a:solidFill>
              </a:defRPr>
            </a:pPr>
            <a:r>
              <a:rPr sz="1350" b="0" i="0">
                <a:solidFill>
                  <a:srgbClr val="17130F"/>
                </a:solidFill>
              </a:rPr>
              <a:t>Custom dimensions for duvet covers, sheets, fitted sheets, pillowcases, runners and protectors.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5C35E0-2439-493D-A576-42A8E0D35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59031F-6DFC-43FD-9422-699356FF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209800"/>
            <a:ext cx="1524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SPECIFICATION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9EFF1B-05AA-4B5A-B8E7-DB12E8A52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533650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350" b="0" i="0">
                <a:solidFill>
                  <a:srgbClr val="17130F"/>
                </a:solidFill>
              </a:defRPr>
            </a:pPr>
            <a:r>
              <a:rPr sz="1350" b="0" i="0">
                <a:solidFill>
                  <a:srgbClr val="17130F"/>
                </a:solidFill>
              </a:rPr>
              <a:t>Set configuration, fabric construction, finishing details and product format can be confirmed per order.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BB8A69-4A66-4A8E-A2AB-CA6D6F9E9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467100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505C94-74F5-417C-9AF5-D6061DD5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67150"/>
            <a:ext cx="1524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WEIGHT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73F77F-9D43-414B-B61C-A336FDFE3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350" b="0" i="0">
                <a:solidFill>
                  <a:srgbClr val="17130F"/>
                </a:solidFill>
              </a:defRPr>
            </a:pPr>
            <a:r>
              <a:rPr sz="1350" b="0" i="0">
                <a:solidFill>
                  <a:srgbClr val="17130F"/>
                </a:solidFill>
              </a:rPr>
              <a:t>GSM or filling weight can be adjusted to the intended hotel application.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0D5EA-4A40-459E-B8C2-2F328D0F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24450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486593-AA62-4BA7-8DCB-9828C0D1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867150"/>
            <a:ext cx="1524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BRANDING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8801EF-3B05-4FE7-A92D-0A220B93B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191000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350" b="0" i="0">
                <a:solidFill>
                  <a:srgbClr val="17130F"/>
                </a:solidFill>
              </a:defRPr>
            </a:pPr>
            <a:r>
              <a:rPr sz="1350" b="0" i="0">
                <a:solidFill>
                  <a:srgbClr val="17130F"/>
                </a:solidFill>
              </a:rPr>
              <a:t>Embroidery and logo customization are available for applicable products.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3CD05B-D4DF-4C29-A81D-413188F39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5124450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0C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2A0E9C-7DF0-49CE-90F7-B4C50A431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1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75" b="0" i="1">
                <a:solidFill>
                  <a:srgbClr val="6F6A63"/>
                </a:solidFill>
              </a:defRPr>
            </a:pPr>
            <a:r>
              <a:rPr sz="975" b="0" i="1">
                <a:solidFill>
                  <a:srgbClr val="6F6A63"/>
                </a:solidFill>
              </a:rPr>
              <a:t>The catalog lists reference sizes from the supplied hot-selling range. Final specifications should be confirmed before production.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FD6F00-B234-48AB-BEFB-AEDA9D94F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424FDE-0369-428F-B4E9-9EA20588E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210953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FA7402-9E8B-4909-BF90-20676818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BEDDING COLLECTION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30A833-056A-4165-865C-FF5ACD3D7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Decorative bedding styles 01-02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9E022F-5C1A-43A7-8D69-4AC58B5F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1CFC8B-78AC-45EE-85A6-00586E2DD8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9fe345ead44779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363B92-E75E-4B95-BDCC-66AE124E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679062-3B5B-4861-B029-A8040CA7E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Emerald ornamental tape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5CE5C9-ACF0-4C47-9CBE-1090906EF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7488E8-E4AD-4CE6-A298-4676E747E5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ddd162b87446fe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1505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6D5D14-E1DA-4D46-813B-A44A13658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A8B93C-B6EC-482C-9E52-1168C8FC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Marble-effect decorative band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589841-B0CE-4ECF-BB3C-7DD8AEA7E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8BECA0-5AAE-4360-B683-E9EC49450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E665DF-2FE7-4209-A589-32C13CBF9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379590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26991B-00A3-46C5-8372-750B8471E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BEDDING COLLECTION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24316D-20C2-442E-A3FD-9BB8EA94A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Decorative bedding styles 03-04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659F14-4705-4208-94D2-57A30E372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4671D8-843D-415D-8E3D-827A012D28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727978981a4db7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DA0A2E-3F54-4141-AF0C-AB600F147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5460CB-DBD3-4CCE-B4F6-180DB0B2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Gold corner embroidery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6A4535-C9B9-4B22-B760-BDBC65EB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EE6BDD-0990-4D04-98BD-E8026A57E3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515bf41d264f59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1505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B5ECFA-A711-412F-AAC1-25297BA2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1FA96B-1CA4-4FD8-A543-EC0949E69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Gold chain embroidery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93C8A2-ACE0-40C1-8C16-BA7C78B6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C189E2-9013-4649-BFF9-CBA276E38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1B75AF-53CC-40D9-9D5C-CE0CDDA83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2414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F48A89-8223-46AC-BEF9-24A1A4AA6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BEDDING COLLECTION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7D832F-86CA-4A81-B50C-F65777786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Decorative bedding styles 05-06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1EF50F-A9AD-4CDE-B7B3-A1E1B27A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08ACE1-F597-4D40-B0A8-3D0601BA4A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19b7d7525a4088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97FEC1-A3D4-45B2-9D54-A68F36B2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EEC7AD-A49B-4DEA-9ECF-C0FE8F3C2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Twin accent trim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37B1E0-38B2-4C47-9C28-D79066B12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C2B96A-1879-4DEF-9AD9-A37D945AD8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06c18299c94d7a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1505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B79D14-A18A-4C89-8E8C-16AD1BFF6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BL-06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8154CB-12EF-4307-8188-C865FEDA0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Bronze woven trim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CEA50D-12A3-4FDF-A5E1-A847C9F83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CFAB9C-2C48-4613-9CFF-605EFE5CD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8A1A08-468F-4D6C-AADD-F3AF25AD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440492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1CBBAE-6B06-478E-AFC4-7149B5BE1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BEDDING COLLECTION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9F3163-E80F-4AB4-A89A-D9F9D0B5B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Decorative bedding styles 07-08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23EE29-AB9B-49DC-86D7-540D7B58B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9A18E-810A-43F3-BD7A-7A2B5EF198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e488880baf4adb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932F50-1E25-48D4-8CDB-1488846A3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CCF4F2-909C-45AF-A701-9DCAA230E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Silver motif trim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71DD77-2E5F-4130-BB4A-32B0DAD5E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5DF23E-C709-4981-9727-C11C3363EB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762f2f7b3b4b9f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1505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648227-EA61-40F8-92AA-C8ADAD5C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BL-08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995EE8-9DC6-4576-AAF1-5D66D41C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Navy and gold geometric trim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E93F42-B2D6-4318-B109-DA0A9279F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05200C-F37F-4F44-9DBB-63B2A531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2750DC-B150-4B9D-A902-3A87CDB6A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9737545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F4417-8ED4-4F74-B5A2-27A71C45A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BEDDING COLLECTION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CF365F-444D-4C74-91C3-56F6CF090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Decorative bedding styles 09-10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701448-C4B3-46B0-A474-86267AE1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82C7E-6BAD-427D-B455-984C68E913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ab8fc995e34291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4A9672-0599-45C8-BB90-38E7987E6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89625-1473-4F64-ADDB-B675335DD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Silver botanical trim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34C0DC-4CF2-4123-800F-EE51D226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0D9A11-9481-4C2E-A4DE-E09174ACEE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c8413c80d74ec9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1505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F82E8B-DF2B-4C19-8409-29C8F6695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C94CEF-0292-46E3-8289-A96291EAA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Classic white stripe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BAAE20-50C6-4FF2-A98F-D2C60DD06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D02DB9-56FA-451F-862B-669B4494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E16F30-740C-45B9-BAA7-3A38E7E2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376809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0C8A0A-A30D-4CB1-9802-BB620388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BEDDING COLLECTION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EFEE3C-82E8-4483-9DDB-EE4AFDD7E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Decorative bedding styles 11-12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11B022-7812-42F4-A59B-F4E6971C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98294D-003E-4AB1-A9C5-D1C561BFE1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7f14a143724982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332B7B-1377-49A1-B01E-04EC911B8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A315EF-B07A-4058-BAAD-E1D1C2F7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Minimal white finish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9090BA-7C92-459F-9200-21AD1F5B2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781387-3A35-48E5-AC01-39D8998EE8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06f4549ce043cb"/>
          <a:srcRect xmlns:a="http://schemas.openxmlformats.org/drawingml/2006/main" l="0" t="10377" r="0" b="10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15050" y="1476375"/>
            <a:ext cx="5048250" cy="40005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12E889-C14E-4CD3-9989-EC1AEE939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6197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BL-12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737BDE-AEB1-4EA3-9E80-490131C5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572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Gold piping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A4DDC5-B452-4475-9C8F-59152B254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9340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0">
                <a:solidFill>
                  <a:srgbClr val="6F6A63"/>
                </a:solidFill>
              </a:defRPr>
            </a:pPr>
            <a:r>
              <a:rPr sz="900" b="0" i="0">
                <a:solidFill>
                  <a:srgbClr val="6F6A63"/>
                </a:solidFill>
              </a:rPr>
              <a:t>White base. Trim and set configuration can be customized.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446B63-07DB-4A2A-A59E-F7DACAF0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099C8F-EECE-495B-A197-1DF4EA565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677475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2722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413470-3144-485C-A7BB-F19F6558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D8C49B"/>
                </a:solidFill>
              </a:defRPr>
            </a:pPr>
            <a:r>
              <a:rPr sz="825" b="1" i="0">
                <a:solidFill>
                  <a:srgbClr val="D8C49B"/>
                </a:solidFill>
              </a:rPr>
              <a:t>DECORATIVE ACCESSORIES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C42BE6-D471-4D20-944C-8B25C4ED4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FFFFFF"/>
                </a:solidFill>
              </a:defRPr>
            </a:pPr>
            <a:r>
              <a:rPr sz="2175" b="1" i="0">
                <a:solidFill>
                  <a:srgbClr val="FFFFFF"/>
                </a:solidFill>
              </a:rPr>
              <a:t>Bed runners and coordinated cushions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E6A9FB-4D34-40A6-AD67-064702F03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49B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731F3F-A12B-4296-893A-A7A5DC6501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52ae57ee3436e"/>
          <a:srcRect xmlns:a="http://schemas.openxmlformats.org/drawingml/2006/main" l="0" t="11613" r="0" b="116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66850"/>
            <a:ext cx="5905500" cy="4533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63EB7D-6C84-4D56-B88C-128CBFEA1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1609725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Reference sizes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ADC65B-6822-4E72-928D-0BF4909E4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22885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1125" b="1" i="0">
                <a:solidFill>
                  <a:srgbClr val="D8C49B"/>
                </a:solidFill>
              </a:defRPr>
            </a:pPr>
            <a:r>
              <a:rPr sz="1125" b="1" i="0">
                <a:solidFill>
                  <a:srgbClr val="D8C49B"/>
                </a:solidFill>
              </a:rPr>
              <a:t>1.2 m bed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91D16F-51A0-467E-A778-9581DA4EB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2288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Runner 50 × 180 cm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E19902-9273-4CD2-97BC-FB30A18BC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600325"/>
            <a:ext cx="4362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4D4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9DF281-5049-4DED-AAAC-00BA17909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8956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1125" b="1" i="0">
                <a:solidFill>
                  <a:srgbClr val="D8C49B"/>
                </a:solidFill>
              </a:defRPr>
            </a:pPr>
            <a:r>
              <a:rPr sz="1125" b="1" i="0">
                <a:solidFill>
                  <a:srgbClr val="D8C49B"/>
                </a:solidFill>
              </a:rPr>
              <a:t>1.5 m bed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581E73-E12E-4B02-AFC6-8BE52497E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8956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Runner 50 × 210 cm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4C3D7B-46B5-48DE-81AB-D3FDCCE2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267075"/>
            <a:ext cx="4362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4D4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C546F8-3C19-403B-9944-41464861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56235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1125" b="1" i="0">
                <a:solidFill>
                  <a:srgbClr val="D8C49B"/>
                </a:solidFill>
              </a:defRPr>
            </a:pPr>
            <a:r>
              <a:rPr sz="1125" b="1" i="0">
                <a:solidFill>
                  <a:srgbClr val="D8C49B"/>
                </a:solidFill>
              </a:rPr>
              <a:t>1.8 m bed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D85819-B592-483D-AE7A-BFD946AA8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5623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Runner 50 × 240 cm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3889C5-CFB1-4B73-84AB-B1B2BB69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933825"/>
            <a:ext cx="4362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4D4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83B9D-3CCB-4FA6-8CF2-AE52B6E8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2291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1125" b="1" i="0">
                <a:solidFill>
                  <a:srgbClr val="D8C49B"/>
                </a:solidFill>
              </a:defRPr>
            </a:pPr>
            <a:r>
              <a:rPr sz="1125" b="1" i="0">
                <a:solidFill>
                  <a:srgbClr val="D8C49B"/>
                </a:solidFill>
              </a:rPr>
              <a:t>Cushion cover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2E038C-57BC-4AC1-9D81-9B1E0D83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2291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50 × 50 cm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495EE0-5373-4DBF-91C2-28EF21E71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600575"/>
            <a:ext cx="4362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4D4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19E940-8C44-4419-8B07-FB7D74853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89585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1125" b="1" i="0">
                <a:solidFill>
                  <a:srgbClr val="D8C49B"/>
                </a:solidFill>
              </a:defRPr>
            </a:pPr>
            <a:r>
              <a:rPr sz="1125" b="1" i="0">
                <a:solidFill>
                  <a:srgbClr val="D8C49B"/>
                </a:solidFill>
              </a:rPr>
              <a:t>Cushion with insert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25FAE3-B342-49EF-BB69-D1CF0564A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8958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50 × 50 cm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47DE1B-6E16-4FBE-91AA-45AA14D33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267325"/>
            <a:ext cx="4362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4D4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DEE895-77D7-4303-8113-E713821AF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6578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D7D0C8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D7D0C8"/>
                </a:solidFill>
              </a:defRPr>
            </a:pPr>
            <a:r>
              <a:rPr sz="975" b="0" i="0">
                <a:solidFill>
                  <a:srgbClr val="D7D0C8"/>
                </a:solidFill>
              </a:rPr>
              <a:t>Decorative tape, embroidery, dimensions and fabric weight are customizable.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971B65-3263-4655-B8A8-E3A71822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CFC5B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CFC5B8"/>
                </a:solidFill>
              </a:defRPr>
            </a:pPr>
            <a:r>
              <a:rPr sz="675" b="1" i="0">
                <a:solidFill>
                  <a:srgbClr val="CFC5B8"/>
                </a:solidFill>
              </a:rPr>
              <a:t>CUSTOM HOTEL LINEN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AC61C1-7130-454D-992D-8BB1BB363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D8C49B"/>
                </a:solidFill>
              </a:defRPr>
            </a:pPr>
            <a:r>
              <a:rPr sz="750" b="1" i="0">
                <a:solidFill>
                  <a:srgbClr val="D8C49B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559018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75CD2C-6650-40D6-AECD-192A71DE7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BEDDING SPECIFICATIONS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74F4BD-2D07-4841-B31E-D780E84DF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Reference bedding configurations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1CD0A7-392E-42BB-8E85-FD78BC473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D9669-D62D-41E5-9823-1B82C6264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23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1050" b="0" i="0">
                <a:solidFill>
                  <a:srgbClr val="6F6A63"/>
                </a:solidFill>
              </a:defRPr>
            </a:pPr>
            <a:r>
              <a:rPr sz="1050" b="0" i="0">
                <a:solidFill>
                  <a:srgbClr val="6F6A63"/>
                </a:solidFill>
              </a:rPr>
              <a:t>Example construction: 120 GSM brushed cotton embroidered set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EA52C1-AF9A-4572-90C2-E956811E9C5B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28000"/>
                <a:gridCol w="2851200"/>
                <a:gridCol w="2160000"/>
                <a:gridCol w="2160000"/>
                <a:gridCol w="2073600"/>
              </a:tblGrid>
              <a:tr h="444500">
                <a:tc>
                  <a:txBody>
                    <a:bodyPr/>
                    <a:lstStyle/>
                    <a:p>
                      <a:r>
                        <a:t>Bed width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Format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Duvet cover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Sheet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Pillowcase</a:t>
                      </a:r>
                    </a:p>
                  </a:txBody>
                  <a:tcPr marL="91440" marR="91440" marT="45720" marB="45720"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t>1.2 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Flat sheet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150 × 200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180 × 240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55 × 85 (1)</a:t>
                      </a:r>
                    </a:p>
                  </a:txBody>
                  <a:tcPr marL="91440" marR="91440" marT="45720" marB="45720"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t>1.5-1.8 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Flat sheet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200 × 230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240 × 250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55 × 85 (2)</a:t>
                      </a:r>
                    </a:p>
                  </a:txBody>
                  <a:tcPr marL="91440" marR="91440" marT="45720" marB="45720"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t>2.0 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Flat sheet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220 × 240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240 × 270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55 × 85 (2)</a:t>
                      </a:r>
                    </a:p>
                  </a:txBody>
                  <a:tcPr marL="91440" marR="91440" marT="45720" marB="45720"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t>1.2 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Fitted sheet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150 × 200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120 × 200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55 × 85 (1)</a:t>
                      </a:r>
                    </a:p>
                  </a:txBody>
                  <a:tcPr marL="91440" marR="91440" marT="45720" marB="45720"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t>1.5 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Fitted sheet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200 × 230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150 × 200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55 × 85 (2)</a:t>
                      </a:r>
                    </a:p>
                  </a:txBody>
                  <a:tcPr marL="91440" marR="91440" marT="45720" marB="45720"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t>1.8 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Fitted sheet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200 × 230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180 × 200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55 × 85 (2)</a:t>
                      </a:r>
                    </a:p>
                  </a:txBody>
                  <a:tcPr marL="91440" marR="91440" marT="45720" marB="45720"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t>1.8 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Fitted sheet, larger duvet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220 × 240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180 × 200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55 × 85 (2)</a:t>
                      </a:r>
                    </a:p>
                  </a:txBody>
                  <a:tcPr marL="91440" marR="91440" marT="45720" marB="45720"/>
                </a:tc>
              </a:tr>
              <a:tr h="444500">
                <a:tc>
                  <a:txBody>
                    <a:bodyPr/>
                    <a:lstStyle/>
                    <a:p>
                      <a:r>
                        <a:t>2.0 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Fitted sheet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220 × 240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200 × 220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55 × 85 (2)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04238-F1BA-4942-9018-94B65E0DC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781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1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1">
                <a:solidFill>
                  <a:srgbClr val="6F6A63"/>
                </a:solidFill>
              </a:defRPr>
            </a:pPr>
            <a:r>
              <a:rPr sz="900" b="0" i="1">
                <a:solidFill>
                  <a:srgbClr val="6F6A63"/>
                </a:solidFill>
              </a:rPr>
              <a:t>Dimensions in cm. Sizes, component count, fabric and weight can be customized.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6D08D6-3D3C-4C6B-9539-7A14A1B00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71ACAF-9F7C-410E-B196-FB0B0DBFF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09470846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E43EBB-F841-4FA3-94A1-54EF02AC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BATH LINEN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93BAA7-3FD1-4182-AFED-5524F973C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16S hotel towel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45AF51-10E3-4EE8-9390-1A31100E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164369-EA1E-4933-B9B1-F87D9644C9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edcbf7e0b44c21"/>
          <a:srcRect xmlns:a="http://schemas.openxmlformats.org/drawingml/2006/main" l="0" t="7589" r="0" b="75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76375"/>
            <a:ext cx="5334000" cy="45243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635F0E-6F1E-47B7-AF86-F12518220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52400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800" b="1" i="0">
                <a:solidFill>
                  <a:srgbClr val="17130F"/>
                </a:solidFill>
              </a:defRPr>
            </a:pPr>
            <a:r>
              <a:rPr sz="1800" b="1" i="0">
                <a:solidFill>
                  <a:srgbClr val="17130F"/>
                </a:solidFill>
              </a:rPr>
              <a:t>Material and finish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B4EFEB-15DD-4AAB-B0A9-7F4FB54F0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009775"/>
            <a:ext cx="4476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 i="0">
                <a:solidFill>
                  <a:srgbClr val="27221D"/>
                </a:solidFill>
              </a:defRPr>
            </a:defPPr>
          </a:lstStyle>
          <a:p xmlns:a="http://schemas.openxmlformats.org/drawingml/2006/main">
            <a:pPr>
              <a:lnSpc>
                <a:spcPct val="125000"/>
              </a:lnSpc>
              <a:buNone/>
              <a:defRPr sz="1275" b="0" i="0">
                <a:solidFill>
                  <a:srgbClr val="27221D"/>
                </a:solidFill>
              </a:defRPr>
            </a:pPr>
            <a:r>
              <a:rPr sz="1275" b="0" i="0">
                <a:solidFill>
                  <a:srgbClr val="27221D"/>
                </a:solidFill>
              </a:rPr>
              <a:t>100% cotton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275" b="0" i="0">
                <a:solidFill>
                  <a:srgbClr val="27221D"/>
                </a:solidFill>
              </a:defRPr>
            </a:pPr>
            <a:r>
              <a:rPr sz="1275" b="0" i="0">
                <a:solidFill>
                  <a:srgbClr val="27221D"/>
                </a:solidFill>
              </a:rPr>
              <a:t>White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275" b="0" i="0">
                <a:solidFill>
                  <a:srgbClr val="27221D"/>
                </a:solidFill>
              </a:defRPr>
            </a:pPr>
            <a:r>
              <a:rPr sz="1275" b="0" i="0">
                <a:solidFill>
                  <a:srgbClr val="27221D"/>
                </a:solidFill>
              </a:rPr>
              <a:t>Spiral pile with decorative dobby band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37B98F-A8F1-42DA-AA56-9E4F7EAAA0C9}"/>
              </a:ext>
            </a:extLst>
          </p:cNvPr>
          <p:cNvGraphicFramePr/>
          <p:nvPr/>
        </p:nvGraphicFramePr>
        <p:xfrm>
          <a:off xmlns:a="http://schemas.openxmlformats.org/drawingml/2006/main" x="6477000" y="3276600"/>
          <a:ext xmlns:a="http://schemas.openxmlformats.org/drawingml/2006/main" cx="4762500" cy="2000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97727"/>
                <a:gridCol w="2164773"/>
              </a:tblGrid>
              <a:tr h="400050">
                <a:tc>
                  <a:txBody>
                    <a:bodyPr/>
                    <a:lstStyle/>
                    <a:p>
                      <a:r>
                        <a:t>Type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Reference size</a:t>
                      </a:r>
                    </a:p>
                  </a:txBody>
                  <a:tcPr marL="91440" marR="91440" marT="45720" marB="45720"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t>Face towel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32 × 32 cm</a:t>
                      </a:r>
                    </a:p>
                  </a:txBody>
                  <a:tcPr marL="91440" marR="91440" marT="45720" marB="45720"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t>Hand towel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35 × 75 cm</a:t>
                      </a:r>
                    </a:p>
                  </a:txBody>
                  <a:tcPr marL="91440" marR="91440" marT="45720" marB="45720"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t>Bath towel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70 × 140 cm</a:t>
                      </a:r>
                    </a:p>
                  </a:txBody>
                  <a:tcPr marL="91440" marR="91440" marT="45720" marB="45720"/>
                </a:tc>
              </a:tr>
              <a:tr h="400050">
                <a:tc>
                  <a:txBody>
                    <a:bodyPr/>
                    <a:lstStyle/>
                    <a:p>
                      <a:r>
                        <a:t>Large bath towel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80 × 160 cm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F7AB84-7BC8-4C0C-B2BF-885D80440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514975"/>
            <a:ext cx="4762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6F6A63"/>
                </a:solidFill>
              </a:defRPr>
            </a:pPr>
            <a:r>
              <a:rPr sz="975" b="0" i="0">
                <a:solidFill>
                  <a:srgbClr val="6F6A63"/>
                </a:solidFill>
              </a:rPr>
              <a:t>Custom size, GSM and embroidered logo available. Reference processing time: 3-5 days.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6F1DDC-278C-482A-AE3A-C0C3AA222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412267-FA2A-4D80-B101-A7456DCC6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0168897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38368C-19C9-4C6F-9DE1-085F7E82C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GUEST ROOM PROTECTION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180FAB-05CE-4896-AA54-941C5F12C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Mattress protection options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3B7F98-5007-47E6-A49B-367776CFE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B4DEAD-8F89-4CC8-B186-9D759D4558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18a3c2777345e0"/>
          <a:srcRect xmlns:a="http://schemas.openxmlformats.org/drawingml/2006/main" l="0" t="17647" r="0" b="176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57325"/>
            <a:ext cx="4857750" cy="3143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90944A-F80C-4B00-BBF1-7AC85AB302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6d1c1f2a8b4fd8"/>
          <a:srcRect xmlns:a="http://schemas.openxmlformats.org/drawingml/2006/main" l="0" t="17647" r="0" b="176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72150" y="1457325"/>
            <a:ext cx="4857750" cy="3143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A503A2-723F-4DD1-AF69-D3E8F15B8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Quilted fitted protector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0AA139-2781-445C-9484-DA79098FB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6F6A63"/>
                </a:solidFill>
              </a:defRPr>
            </a:pPr>
            <a:r>
              <a:rPr sz="975" b="0" i="0">
                <a:solidFill>
                  <a:srgbClr val="6F6A63"/>
                </a:solidFill>
              </a:rPr>
              <a:t>Polyester shell and filling. Quilted finish. White.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A263DF-628F-47E5-9202-1190F5A71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4857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17130F"/>
                </a:solidFill>
              </a:defRPr>
            </a:pPr>
            <a:r>
              <a:rPr sz="975" b="0" i="0">
                <a:solidFill>
                  <a:srgbClr val="17130F"/>
                </a:solidFill>
              </a:rPr>
              <a:t>Reference sizes: 90 × 200, 120 × 200, 135 × 200, 150 × 200, 180 × 200, 200 × 200, 200 × 220 cm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BAEDDA-A7E3-4F12-AFC4-415C199E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76250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500" b="1" i="0">
                <a:solidFill>
                  <a:srgbClr val="17130F"/>
                </a:solidFill>
              </a:defRPr>
            </a:pPr>
            <a:r>
              <a:rPr sz="1500" b="1" i="0">
                <a:solidFill>
                  <a:srgbClr val="17130F"/>
                </a:solidFill>
              </a:rPr>
              <a:t>Stain protection pad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1065E1-D655-470C-A37F-50A216439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105400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6F6A63"/>
                </a:solidFill>
              </a:defRPr>
            </a:pPr>
            <a:r>
              <a:rPr sz="975" b="0" i="0">
                <a:solidFill>
                  <a:srgbClr val="6F6A63"/>
                </a:solidFill>
              </a:rPr>
              <a:t>Polyester shell and filling. Reference filling: 200 GSM.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A38F2B-23B1-4DBC-A1C2-D85AA5B63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5524500"/>
            <a:ext cx="4857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17130F"/>
                </a:solidFill>
              </a:defRPr>
            </a:pPr>
            <a:r>
              <a:rPr sz="975" b="0" i="0">
                <a:solidFill>
                  <a:srgbClr val="17130F"/>
                </a:solidFill>
              </a:rPr>
              <a:t>Reference sizes: 120 × 200, 150 × 200, 180 × 200, 200 × 220 cm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746D6F-3F66-475C-B207-D46033D76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AB52D2-88CA-452A-8BD3-67A58F7B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07459119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2722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36AD48-340C-4E32-B1C0-EC7C51A16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D8C49B"/>
                </a:solidFill>
              </a:defRPr>
            </a:pPr>
            <a:r>
              <a:rPr sz="825" b="1" i="0">
                <a:solidFill>
                  <a:srgbClr val="D8C49B"/>
                </a:solidFill>
              </a:rPr>
              <a:t>BEDDING INSERTS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28BA2A-4B77-4436-AC09-299D62D42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FFFFFF"/>
                </a:solidFill>
              </a:defRPr>
            </a:pPr>
            <a:r>
              <a:rPr sz="2175" b="1" i="0">
                <a:solidFill>
                  <a:srgbClr val="FFFFFF"/>
                </a:solidFill>
              </a:rPr>
              <a:t>Brushed microfiber quilt insert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F4E176-2D70-4404-8C7D-B7DC324D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49B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615358-A215-42DC-83B0-1D64228097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9a71e848df4fa5"/>
          <a:srcRect xmlns:a="http://schemas.openxmlformats.org/drawingml/2006/main" l="0" t="8644" r="0" b="86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47800"/>
            <a:ext cx="5619750" cy="4648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F47EB-1E8E-42FF-940A-33A669876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562100"/>
            <a:ext cx="3619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Construction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41B8E5-C72B-41A0-B41D-5D5730A639D9}"/>
              </a:ext>
            </a:extLst>
          </p:cNvPr>
          <p:cNvGraphicFramePr/>
          <p:nvPr/>
        </p:nvGraphicFramePr>
        <p:xfrm>
          <a:off xmlns:a="http://schemas.openxmlformats.org/drawingml/2006/main" x="6724650" y="2076450"/>
          <a:ext xmlns:a="http://schemas.openxmlformats.org/drawingml/2006/main" cx="4476750" cy="1809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27909"/>
                <a:gridCol w="2848841"/>
              </a:tblGrid>
              <a:tr h="45243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D8C49B"/>
                          </a:solidFill>
                        </a:rPr>
                        <a:t>Shell</a:t>
                      </a:r>
                    </a:p>
                  </a:txBody>
                  <a:tcPr marL="91440" marR="91440" marT="45720" marB="45720">
                    <a:solidFill>
                      <a:srgbClr val="332E2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FFFFF"/>
                          </a:solidFill>
                        </a:rPr>
                        <a:t>Polyester fiber</a:t>
                      </a:r>
                    </a:p>
                  </a:txBody>
                  <a:tcPr marL="91440" marR="91440" marT="45720" marB="45720">
                    <a:solidFill>
                      <a:srgbClr val="332E29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D8C49B"/>
                          </a:solidFill>
                        </a:rPr>
                        <a:t>Filling</a:t>
                      </a:r>
                    </a:p>
                  </a:txBody>
                  <a:tcPr marL="91440" marR="91440" marT="45720" marB="45720">
                    <a:solidFill>
                      <a:srgbClr val="332E2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FFFFF"/>
                          </a:solidFill>
                        </a:rPr>
                        <a:t>Polyester fiber</a:t>
                      </a:r>
                    </a:p>
                  </a:txBody>
                  <a:tcPr marL="91440" marR="91440" marT="45720" marB="45720">
                    <a:solidFill>
                      <a:srgbClr val="332E29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D8C49B"/>
                          </a:solidFill>
                        </a:rPr>
                        <a:t>Finish</a:t>
                      </a:r>
                    </a:p>
                  </a:txBody>
                  <a:tcPr marL="91440" marR="91440" marT="45720" marB="45720">
                    <a:solidFill>
                      <a:srgbClr val="332E2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FFFFF"/>
                          </a:solidFill>
                        </a:rPr>
                        <a:t>Quilted, box stitching</a:t>
                      </a:r>
                    </a:p>
                  </a:txBody>
                  <a:tcPr marL="91440" marR="91440" marT="45720" marB="45720">
                    <a:solidFill>
                      <a:srgbClr val="332E29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D8C49B"/>
                          </a:solidFill>
                        </a:rPr>
                        <a:t>Grade</a:t>
                      </a:r>
                    </a:p>
                  </a:txBody>
                  <a:tcPr marL="91440" marR="91440" marT="45720" marB="45720">
                    <a:solidFill>
                      <a:srgbClr val="332E2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FFFFFF"/>
                          </a:solidFill>
                        </a:rPr>
                        <a:t>Qualified product</a:t>
                      </a:r>
                    </a:p>
                  </a:txBody>
                  <a:tcPr marL="91440" marR="91440" marT="45720" marB="45720">
                    <a:solidFill>
                      <a:srgbClr val="332E29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0038C0-4DD7-4871-9478-38DB5206B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171950"/>
            <a:ext cx="295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900" b="1" i="0">
                <a:solidFill>
                  <a:srgbClr val="D8C49B"/>
                </a:solidFill>
              </a:defRPr>
            </a:pPr>
            <a:r>
              <a:rPr sz="900" b="1" i="0">
                <a:solidFill>
                  <a:srgbClr val="D8C49B"/>
                </a:solidFill>
              </a:rPr>
              <a:t>Reference sizes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D3AE7A-BA4F-4DD0-A462-376603E89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562475"/>
            <a:ext cx="2857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lnSpc>
                <a:spcPct val="118000"/>
              </a:lnSpc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150 × 200 cm</a:t>
            </a:r>
          </a:p>
          <a:p xmlns:a="http://schemas.openxmlformats.org/drawingml/2006/main">
            <a:pPr>
              <a:lnSpc>
                <a:spcPct val="118000"/>
              </a:lnSpc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160 × 220 cm</a:t>
            </a:r>
          </a:p>
          <a:p xmlns:a="http://schemas.openxmlformats.org/drawingml/2006/main">
            <a:pPr>
              <a:lnSpc>
                <a:spcPct val="118000"/>
              </a:lnSpc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190 × 220 cm</a:t>
            </a:r>
          </a:p>
          <a:p xmlns:a="http://schemas.openxmlformats.org/drawingml/2006/main">
            <a:pPr>
              <a:lnSpc>
                <a:spcPct val="118000"/>
              </a:lnSpc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200 × 230 cm</a:t>
            </a:r>
          </a:p>
          <a:p xmlns:a="http://schemas.openxmlformats.org/drawingml/2006/main">
            <a:pPr>
              <a:lnSpc>
                <a:spcPct val="118000"/>
              </a:lnSpc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220 × 220 cm</a:t>
            </a:r>
          </a:p>
          <a:p xmlns:a="http://schemas.openxmlformats.org/drawingml/2006/main">
            <a:pPr>
              <a:lnSpc>
                <a:spcPct val="118000"/>
              </a:lnSpc>
              <a:buNone/>
              <a:defRPr sz="1275" b="0" i="0">
                <a:solidFill>
                  <a:srgbClr val="FFFFFF"/>
                </a:solidFill>
              </a:defRPr>
            </a:pPr>
            <a:r>
              <a:rPr sz="1275" b="0" i="0">
                <a:solidFill>
                  <a:srgbClr val="FFFFFF"/>
                </a:solidFill>
              </a:rPr>
              <a:t>220 × 240 cm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8FE670-C107-4D1C-B5F7-9B453F8F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562475"/>
            <a:ext cx="19621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 i="0">
                <a:solidFill>
                  <a:srgbClr val="D6CEC5"/>
                </a:solidFill>
              </a:defRPr>
            </a:defPPr>
          </a:lstStyle>
          <a:p xmlns:a="http://schemas.openxmlformats.org/drawingml/2006/main">
            <a:pPr>
              <a:defRPr sz="975" b="0" i="0">
                <a:solidFill>
                  <a:srgbClr val="D6CEC5"/>
                </a:solidFill>
              </a:defRPr>
            </a:pPr>
            <a:r>
              <a:rPr sz="975" b="0" i="0">
                <a:solidFill>
                  <a:srgbClr val="D6CEC5"/>
                </a:solidFill>
              </a:rPr>
              <a:t>Custom dimensions and filling weight available.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4ABA64-BB80-40F7-81D8-E7EE6E225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CFC5B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CFC5B8"/>
                </a:solidFill>
              </a:defRPr>
            </a:pPr>
            <a:r>
              <a:rPr sz="675" b="1" i="0">
                <a:solidFill>
                  <a:srgbClr val="CFC5B8"/>
                </a:solidFill>
              </a:rPr>
              <a:t>CUSTOM HOTEL LINEN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2DD72B-498A-43A3-B598-8E5B212D1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D8C49B"/>
                </a:solidFill>
              </a:defRPr>
            </a:pPr>
            <a:r>
              <a:rPr sz="750" b="1" i="0">
                <a:solidFill>
                  <a:srgbClr val="D8C49B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2328440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067066-8588-4E85-80A1-14A2E88EF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B79558"/>
                </a:solidFill>
              </a:defRPr>
            </a:pPr>
            <a:r>
              <a:rPr sz="825" b="1" i="0">
                <a:solidFill>
                  <a:srgbClr val="B79558"/>
                </a:solidFill>
              </a:rPr>
              <a:t>PRODUCT INFORMATION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DACC4A-42C9-46AE-BFB9-5EF3F8076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2175" b="1" i="0">
                <a:solidFill>
                  <a:srgbClr val="17130F"/>
                </a:solidFill>
              </a:defRPr>
            </a:pPr>
            <a:r>
              <a:rPr sz="2175" b="1" i="0">
                <a:solidFill>
                  <a:srgbClr val="17130F"/>
                </a:solidFill>
              </a:rPr>
              <a:t>Reference standards and care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2CB302-1872-4D2A-B3E7-81D39BC6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955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D6F847-938E-4720-96A5-ACFD7F655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666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 i="0">
                <a:solidFill>
                  <a:srgbClr val="17130F"/>
                </a:solidFill>
              </a:defRPr>
            </a:defPPr>
          </a:lstStyle>
          <a:p xmlns:a="http://schemas.openxmlformats.org/drawingml/2006/main">
            <a:pPr>
              <a:defRPr sz="1800" b="1" i="0">
                <a:solidFill>
                  <a:srgbClr val="17130F"/>
                </a:solidFill>
              </a:defRPr>
            </a:pPr>
            <a:r>
              <a:rPr sz="1800" b="1" i="0">
                <a:solidFill>
                  <a:srgbClr val="17130F"/>
                </a:solidFill>
              </a:rPr>
              <a:t>Standards shown in the supplied product information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876BED-49CA-4A8B-B9E2-4A970B55E000}"/>
              </a:ext>
            </a:extLst>
          </p:cNvPr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2524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26080"/>
                <a:gridCol w="8046720"/>
              </a:tblGrid>
              <a:tr h="504825">
                <a:tc>
                  <a:txBody>
                    <a:bodyPr/>
                    <a:lstStyle/>
                    <a:p>
                      <a:r>
                        <a:t>Product group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Reference standard / instruction</a:t>
                      </a:r>
                    </a:p>
                  </a:txBody>
                  <a:tcPr marL="91440" marR="91440" marT="45720" marB="45720"/>
                </a:tc>
              </a:tr>
              <a:tr h="504825">
                <a:tc>
                  <a:txBody>
                    <a:bodyPr/>
                    <a:lstStyle/>
                    <a:p>
                      <a:r>
                        <a:t>Towels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GB/T 22843-2009; GB 18401-2010 Category C</a:t>
                      </a:r>
                    </a:p>
                  </a:txBody>
                  <a:tcPr marL="91440" marR="91440" marT="45720" marB="45720"/>
                </a:tc>
              </a:tr>
              <a:tr h="504825">
                <a:tc>
                  <a:txBody>
                    <a:bodyPr/>
                    <a:lstStyle/>
                    <a:p>
                      <a:r>
                        <a:t>Mattress protectors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GB/T 22843-2009; GB 18401-2010 Category C</a:t>
                      </a:r>
                    </a:p>
                  </a:txBody>
                  <a:tcPr marL="91440" marR="91440" marT="45720" marB="45720"/>
                </a:tc>
              </a:tr>
              <a:tr h="504825">
                <a:tc>
                  <a:txBody>
                    <a:bodyPr/>
                    <a:lstStyle/>
                    <a:p>
                      <a:r>
                        <a:t>Quilt insert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GB/T 22843-2009; GB 18401-2010 Category C</a:t>
                      </a:r>
                    </a:p>
                  </a:txBody>
                  <a:tcPr marL="91440" marR="91440" marT="45720" marB="45720"/>
                </a:tc>
              </a:tr>
              <a:tr h="504825">
                <a:tc>
                  <a:txBody>
                    <a:bodyPr/>
                    <a:lstStyle/>
                    <a:p>
                      <a:r>
                        <a:t>Quilt insert care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Wash at 30°C; do not bleach; low-temperature ironing; professional cleaning permitted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A2354-850B-4403-814D-9DFC44B6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9810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 i="0">
                <a:solidFill>
                  <a:srgbClr val="27221D"/>
                </a:solidFill>
              </a:defRPr>
            </a:defPPr>
          </a:lstStyle>
          <a:p xmlns:a="http://schemas.openxmlformats.org/drawingml/2006/main">
            <a:pPr>
              <a:defRPr sz="1275" b="0" i="0">
                <a:solidFill>
                  <a:srgbClr val="27221D"/>
                </a:solidFill>
              </a:defRPr>
            </a:pPr>
            <a:r>
              <a:rPr sz="1275" b="0" i="0">
                <a:solidFill>
                  <a:srgbClr val="27221D"/>
                </a:solidFill>
              </a:rPr>
              <a:t>Please confirm final test requirements, labeling and destination-market compliance before production.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10E00D-4F08-4D1C-B6D6-59569B6A8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 i="1">
                <a:solidFill>
                  <a:srgbClr val="6F6A63"/>
                </a:solidFill>
              </a:defRPr>
            </a:defPPr>
          </a:lstStyle>
          <a:p xmlns:a="http://schemas.openxmlformats.org/drawingml/2006/main">
            <a:pPr>
              <a:defRPr sz="900" b="0" i="1">
                <a:solidFill>
                  <a:srgbClr val="6F6A63"/>
                </a:solidFill>
              </a:defRPr>
            </a:pPr>
            <a:r>
              <a:rPr sz="900" b="0" i="1">
                <a:solidFill>
                  <a:srgbClr val="6F6A63"/>
                </a:solidFill>
              </a:rPr>
              <a:t>The listed standards and care instructions are reproduced from the supplied product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2E2856-EDE1-4BB7-A283-72319685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8B7B6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8B7B68"/>
                </a:solidFill>
              </a:defRPr>
            </a:pPr>
            <a:r>
              <a:rPr sz="675" b="1" i="0">
                <a:solidFill>
                  <a:srgbClr val="8B7B68"/>
                </a:solidFill>
              </a:rPr>
              <a:t>CUSTOM HOTEL LINEN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DF49FE-527C-4F91-9DC1-84F13EFD2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B79558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B79558"/>
                </a:solidFill>
              </a:defRPr>
            </a:pPr>
            <a:r>
              <a:rPr sz="750" b="1" i="0">
                <a:solidFill>
                  <a:srgbClr val="B79558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0431330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713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8D3694-B5A5-4BBE-B4C8-C3E7E937B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900" b="1" i="0">
                <a:solidFill>
                  <a:srgbClr val="D8C49B"/>
                </a:solidFill>
              </a:defRPr>
            </a:pPr>
            <a:r>
              <a:rPr sz="900" b="1" i="0">
                <a:solidFill>
                  <a:srgbClr val="D8C49B"/>
                </a:solidFill>
              </a:rPr>
              <a:t>REQUEST A CUSTOM QUOTATION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2E198D-8942-481A-85FD-FB99968D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1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775" b="1" i="0">
                <a:solidFill>
                  <a:srgbClr val="FFFFFF"/>
                </a:solidFill>
              </a:defRPr>
            </a:pPr>
            <a:r>
              <a:rPr sz="2775" b="1" i="0">
                <a:solidFill>
                  <a:srgbClr val="FFFFFF"/>
                </a:solidFill>
              </a:rPr>
              <a:t>Information for your inquiry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28DB4F-53F1-4A33-9EAF-137B958B4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 i="0">
                <a:solidFill>
                  <a:srgbClr val="D7D0C8"/>
                </a:solidFill>
              </a:defRPr>
            </a:defPPr>
          </a:lstStyle>
          <a:p xmlns:a="http://schemas.openxmlformats.org/drawingml/2006/main">
            <a:pPr>
              <a:defRPr sz="1275" b="0" i="0">
                <a:solidFill>
                  <a:srgbClr val="D7D0C8"/>
                </a:solidFill>
              </a:defRPr>
            </a:pPr>
            <a:r>
              <a:rPr sz="1275" b="0" i="0">
                <a:solidFill>
                  <a:srgbClr val="D7D0C8"/>
                </a:solidFill>
              </a:rPr>
              <a:t>Share the details below so the product specification can be confirmed clearly.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68A3B9-EED9-48C9-8724-E44A92739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D8C49B"/>
                </a:solidFill>
              </a:defRPr>
            </a:pPr>
            <a:r>
              <a:rPr sz="825" b="1" i="0">
                <a:solidFill>
                  <a:srgbClr val="D8C49B"/>
                </a:solidFill>
              </a:rPr>
              <a:t>STYLE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6B618E-0E45-4A43-9BD8-FE614124B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5277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200" b="0" i="0">
                <a:solidFill>
                  <a:srgbClr val="FFFFFF"/>
                </a:solidFill>
              </a:defRPr>
            </a:pPr>
            <a:r>
              <a:rPr sz="1200" b="0" i="0">
                <a:solidFill>
                  <a:srgbClr val="FFFFFF"/>
                </a:solidFill>
              </a:rPr>
              <a:t>Catalog code or reference photo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E1CCD6-267A-4D6C-BBC9-3E9E1C5B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494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92CC3C-0BF4-4F94-9C4E-30544ADC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85750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D8C49B"/>
                </a:solidFill>
              </a:defRPr>
            </a:pPr>
            <a:r>
              <a:rPr sz="825" b="1" i="0">
                <a:solidFill>
                  <a:srgbClr val="D8C49B"/>
                </a:solidFill>
              </a:rPr>
              <a:t>SIZE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F5B9E3-3B78-42B9-96C6-07DE4DEB3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15277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200" b="0" i="0">
                <a:solidFill>
                  <a:srgbClr val="FFFFFF"/>
                </a:solidFill>
              </a:defRPr>
            </a:pPr>
            <a:r>
              <a:rPr sz="1200" b="0" i="0">
                <a:solidFill>
                  <a:srgbClr val="FFFFFF"/>
                </a:solidFill>
              </a:rPr>
              <a:t>Bed size and finished product dimensions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EEBDAC-33F2-4970-B7EF-2DB80196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609975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494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07128E-D96A-41B7-AF3B-8C9693C66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D8C49B"/>
                </a:solidFill>
              </a:defRPr>
            </a:pPr>
            <a:r>
              <a:rPr sz="825" b="1" i="0">
                <a:solidFill>
                  <a:srgbClr val="D8C49B"/>
                </a:solidFill>
              </a:rPr>
              <a:t>FORMAT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D4A7AB-9ED6-4FFE-9EEE-102B39ED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200" b="0" i="0">
                <a:solidFill>
                  <a:srgbClr val="FFFFFF"/>
                </a:solidFill>
              </a:defRPr>
            </a:pPr>
            <a:r>
              <a:rPr sz="1200" b="0" i="0">
                <a:solidFill>
                  <a:srgbClr val="FFFFFF"/>
                </a:solidFill>
              </a:rPr>
              <a:t>Flat sheet or fitted sheet; required set components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5AC3D4-58A4-4B75-9FE0-70063930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49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F0A8A1-91B4-4A3B-9B3D-FFF32EE06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857625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D8C49B"/>
                </a:solidFill>
              </a:defRPr>
            </a:pPr>
            <a:r>
              <a:rPr sz="825" b="1" i="0">
                <a:solidFill>
                  <a:srgbClr val="D8C49B"/>
                </a:solidFill>
              </a:rPr>
              <a:t>WEIGHT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E346D7-2099-4797-B46E-6377F3D6A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152900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200" b="0" i="0">
                <a:solidFill>
                  <a:srgbClr val="FFFFFF"/>
                </a:solidFill>
              </a:defRPr>
            </a:pPr>
            <a:r>
              <a:rPr sz="1200" b="0" i="0">
                <a:solidFill>
                  <a:srgbClr val="FFFFFF"/>
                </a:solidFill>
              </a:rPr>
              <a:t>Requested GSM or filling weight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19A0AF-DF79-40B5-B4E9-AE13ABBF6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610100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494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11AB26-7986-4DBD-882C-7ADDA6AA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D8C49B"/>
                </a:solidFill>
              </a:defRPr>
            </a:pPr>
            <a:r>
              <a:rPr sz="825" b="1" i="0">
                <a:solidFill>
                  <a:srgbClr val="D8C49B"/>
                </a:solidFill>
              </a:rPr>
              <a:t>BRANDING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51CEBB-3BDB-47CE-A7BA-89AAF4160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200" b="0" i="0">
                <a:solidFill>
                  <a:srgbClr val="FFFFFF"/>
                </a:solidFill>
              </a:defRPr>
            </a:pPr>
            <a:r>
              <a:rPr sz="1200" b="0" i="0">
                <a:solidFill>
                  <a:srgbClr val="FFFFFF"/>
                </a:solidFill>
              </a:rPr>
              <a:t>Logo file and embroidery placement, if required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77C483-DC33-4E4D-BD6E-2369BA82B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0225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494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8141B9-89F5-4316-B76B-2AF172B8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85775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825" b="1" i="0">
                <a:solidFill>
                  <a:srgbClr val="D8C49B"/>
                </a:solidFill>
              </a:defRPr>
            </a:pPr>
            <a:r>
              <a:rPr sz="825" b="1" i="0">
                <a:solidFill>
                  <a:srgbClr val="D8C49B"/>
                </a:solidFill>
              </a:rPr>
              <a:t>QUANTITY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399F86-9578-4FE3-A6A3-A2A518B53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515302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 i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200" b="0" i="0">
                <a:solidFill>
                  <a:srgbClr val="FFFFFF"/>
                </a:solidFill>
              </a:defRPr>
            </a:pPr>
            <a:r>
              <a:rPr sz="1200" b="0" i="0">
                <a:solidFill>
                  <a:srgbClr val="FFFFFF"/>
                </a:solidFill>
              </a:rPr>
              <a:t>Quantity per item and delivery destination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1226A1-E297-4171-9CBE-7E7FACC71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5610225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4940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A995D8-9FE2-464E-8EE2-89EB22F1A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895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 i="1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1350" b="0" i="1">
                <a:solidFill>
                  <a:srgbClr val="D8C49B"/>
                </a:solidFill>
              </a:defRPr>
            </a:pPr>
            <a:r>
              <a:rPr sz="1350" b="0" i="1">
                <a:solidFill>
                  <a:srgbClr val="D8C49B"/>
                </a:solidFill>
              </a:rPr>
              <a:t>Sizes, specifications and weights can be customized across the collection.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264FD7-5E3D-444F-B277-255B36D4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3675"/>
            <a:ext cx="2476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675" b="1" i="0">
                <a:solidFill>
                  <a:srgbClr val="CFC5B8"/>
                </a:solidFill>
              </a:defRPr>
            </a:defPPr>
          </a:lstStyle>
          <a:p xmlns:a="http://schemas.openxmlformats.org/drawingml/2006/main">
            <a:pPr>
              <a:defRPr sz="675" b="1" i="0">
                <a:solidFill>
                  <a:srgbClr val="CFC5B8"/>
                </a:solidFill>
              </a:defRPr>
            </a:pPr>
            <a:r>
              <a:rPr sz="675" b="1" i="0">
                <a:solidFill>
                  <a:srgbClr val="CFC5B8"/>
                </a:solidFill>
              </a:rPr>
              <a:t>CUSTOM HOTEL LINEN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4FC4A4-BCA7-421F-9AF3-CAF0377C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505575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" b="1" i="0">
                <a:solidFill>
                  <a:srgbClr val="D8C49B"/>
                </a:solidFill>
              </a:defRPr>
            </a:defPPr>
          </a:lstStyle>
          <a:p xmlns:a="http://schemas.openxmlformats.org/drawingml/2006/main">
            <a:pPr>
              <a:defRPr sz="750" b="1" i="0">
                <a:solidFill>
                  <a:srgbClr val="D8C49B"/>
                </a:solidFill>
              </a:defRPr>
            </a:pPr>
            <a:r>
              <a:rPr sz="750" b="1" i="0">
                <a:solidFill>
                  <a:srgbClr val="D8C49B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3132901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2026-10-15T04:03:40.6770000Z</dcterms:created>
  <dcterms:modified xsi:type="dcterms:W3CDTF">2026-10-15T04:03:40.6770000Z</dcterms:modified>
</coreProperties>
</file>